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embeddedFontLst>
    <p:embeddedFont>
      <p:font typeface="Comfortaa SemiBold"/>
      <p:regular r:id="rId12"/>
      <p:bold r:id="rId13"/>
    </p:embeddedFont>
    <p:embeddedFont>
      <p:font typeface="Lexend"/>
      <p:regular r:id="rId14"/>
      <p:bold r:id="rId15"/>
    </p:embeddedFont>
    <p:embeddedFont>
      <p:font typeface="Comfortaa Medium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FC07177-379F-45E9-ACD3-417E0B4493EE}">
  <a:tblStyle styleId="{AFC07177-379F-45E9-ACD3-417E0B4493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ComfortaaSemiBold-bold.fntdata"/><Relationship Id="rId12" Type="http://schemas.openxmlformats.org/officeDocument/2006/relationships/font" Target="fonts/ComfortaaSemiBol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Lexend-bold.fntdata"/><Relationship Id="rId14" Type="http://schemas.openxmlformats.org/officeDocument/2006/relationships/font" Target="fonts/Lexend-regular.fntdata"/><Relationship Id="rId17" Type="http://schemas.openxmlformats.org/officeDocument/2006/relationships/font" Target="fonts/ComfortaaMedium-bold.fntdata"/><Relationship Id="rId16" Type="http://schemas.openxmlformats.org/officeDocument/2006/relationships/font" Target="fonts/ComfortaaMedium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04966b958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04966b958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04966b958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04966b958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04966b958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04966b958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04966b958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04966b958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-1542" l="29694" r="30048" t="18153"/>
          <a:stretch/>
        </p:blipFill>
        <p:spPr>
          <a:xfrm>
            <a:off x="4742725" y="0"/>
            <a:ext cx="4401275" cy="521510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5" name="Google Shape;55;p13"/>
          <p:cNvGraphicFramePr/>
          <p:nvPr/>
        </p:nvGraphicFramePr>
        <p:xfrm>
          <a:off x="75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{AFC07177-379F-45E9-ACD3-417E0B4493EE}</a:tableStyleId>
              </a:tblPr>
              <a:tblGrid>
                <a:gridCol w="1306275"/>
                <a:gridCol w="1306275"/>
                <a:gridCol w="1306275"/>
                <a:gridCol w="1306275"/>
                <a:gridCol w="1306275"/>
                <a:gridCol w="1306275"/>
                <a:gridCol w="1306275"/>
              </a:tblGrid>
              <a:tr h="1285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4C00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4C00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4C00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4C00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285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4C00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4C00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4C00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4C00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285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4C00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4C00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4C00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4C00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0000">
                        <a:alpha val="0"/>
                      </a:srgbClr>
                    </a:solidFill>
                  </a:tcPr>
                </a:tc>
              </a:tr>
              <a:tr h="1285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4C00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4C00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4C00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4C00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0000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56" name="Google Shape;56;p13"/>
          <p:cNvSpPr txBox="1"/>
          <p:nvPr/>
        </p:nvSpPr>
        <p:spPr>
          <a:xfrm>
            <a:off x="273450" y="351575"/>
            <a:ext cx="4469400" cy="44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AI PIPELINE FOR IMAGE SEGMENTATION AND OBJECT ANALYSIS</a:t>
            </a:r>
            <a:endParaRPr sz="41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By Abhimanyu </a:t>
            </a:r>
            <a:r>
              <a:rPr lang="en-GB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Sharma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7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/>
          <p:nvPr/>
        </p:nvSpPr>
        <p:spPr>
          <a:xfrm>
            <a:off x="-50" y="4909125"/>
            <a:ext cx="9144000" cy="234600"/>
          </a:xfrm>
          <a:prstGeom prst="rect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/>
        </p:nvSpPr>
        <p:spPr>
          <a:xfrm>
            <a:off x="939000" y="-403800"/>
            <a:ext cx="7266000" cy="13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u="sng">
                <a:solidFill>
                  <a:srgbClr val="210035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IDEA AND APPROACH</a:t>
            </a:r>
            <a:endParaRPr sz="3500" u="sng">
              <a:solidFill>
                <a:srgbClr val="210035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0" y="670650"/>
            <a:ext cx="5781300" cy="380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The goal of the Project is to build an AI Pipeline that processes an input image, segments all visible objects,identifies and analyzes them, extracts relevant data or texts, and generates a final output in the form an annotated image and a data table.</a:t>
            </a:r>
            <a:endParaRPr sz="21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The AI Pipeline leverages pre-trained model for segmentation ,object identification, and text extraction, an then consolidates all </a:t>
            </a:r>
            <a:r>
              <a:rPr lang="en-GB" sz="2100"/>
              <a:t>the</a:t>
            </a:r>
            <a:r>
              <a:rPr lang="en-GB" sz="2100"/>
              <a:t> information to present meaningful insights about the objects within the image</a:t>
            </a:r>
            <a:endParaRPr sz="2100"/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0" l="0" r="63225" t="12846"/>
          <a:stretch/>
        </p:blipFill>
        <p:spPr>
          <a:xfrm>
            <a:off x="5781300" y="748775"/>
            <a:ext cx="3362649" cy="308507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6914425" y="2382950"/>
            <a:ext cx="638100" cy="13674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/>
          <p:nvPr/>
        </p:nvSpPr>
        <p:spPr>
          <a:xfrm>
            <a:off x="7857325" y="2592650"/>
            <a:ext cx="638100" cy="7368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/>
          <p:nvPr/>
        </p:nvSpPr>
        <p:spPr>
          <a:xfrm>
            <a:off x="7788300" y="2571750"/>
            <a:ext cx="416700" cy="6489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-50" y="4909125"/>
            <a:ext cx="9144000" cy="234600"/>
          </a:xfrm>
          <a:prstGeom prst="rect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 txBox="1"/>
          <p:nvPr/>
        </p:nvSpPr>
        <p:spPr>
          <a:xfrm>
            <a:off x="2045850" y="-338575"/>
            <a:ext cx="5052300" cy="145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u="sng">
                <a:solidFill>
                  <a:srgbClr val="210035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FLOW CHART </a:t>
            </a:r>
            <a:endParaRPr sz="3500" u="sng">
              <a:solidFill>
                <a:srgbClr val="210035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74" name="Google Shape;74;p15"/>
          <p:cNvSpPr/>
          <p:nvPr/>
        </p:nvSpPr>
        <p:spPr>
          <a:xfrm>
            <a:off x="2455275" y="2228125"/>
            <a:ext cx="1679700" cy="1093800"/>
          </a:xfrm>
          <a:prstGeom prst="roundRect">
            <a:avLst>
              <a:gd fmla="val 16667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Summarize Object</a:t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0" y="2228125"/>
            <a:ext cx="1679700" cy="1093800"/>
          </a:xfrm>
          <a:prstGeom prst="roundRect">
            <a:avLst>
              <a:gd fmla="val 16667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Mapping</a:t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3140400" y="3651325"/>
            <a:ext cx="2863200" cy="1093800"/>
          </a:xfrm>
          <a:prstGeom prst="roundRect">
            <a:avLst>
              <a:gd fmla="val 16667" name="adj"/>
            </a:avLst>
          </a:prstGeom>
          <a:solidFill>
            <a:srgbClr val="07376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Output Generation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(Annotated Image &amp; Summary)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" name="Google Shape;77;p15"/>
          <p:cNvSpPr/>
          <p:nvPr/>
        </p:nvSpPr>
        <p:spPr>
          <a:xfrm>
            <a:off x="4910550" y="2228125"/>
            <a:ext cx="1679700" cy="1093800"/>
          </a:xfrm>
          <a:prstGeom prst="roundRect">
            <a:avLst>
              <a:gd fmla="val 16667" name="adj"/>
            </a:avLst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Text/Data Extraction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(by using R-CNN model)</a:t>
            </a: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7289750" y="2228125"/>
            <a:ext cx="1679700" cy="10938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 Extraction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(by using COCO dataset)</a:t>
            </a: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6590250" y="729225"/>
            <a:ext cx="1679700" cy="1093800"/>
          </a:xfrm>
          <a:prstGeom prst="roundRect">
            <a:avLst>
              <a:gd fmla="val 16667" name="adj"/>
            </a:avLst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Object identification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3599175" y="729225"/>
            <a:ext cx="1679700" cy="10938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 Segmentation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(dividing the images into pieces)</a:t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608100" y="729225"/>
            <a:ext cx="1679700" cy="10938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Input Image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(Taking input by user)</a:t>
            </a:r>
            <a:endParaRPr/>
          </a:p>
        </p:txBody>
      </p:sp>
      <p:cxnSp>
        <p:nvCxnSpPr>
          <p:cNvPr id="82" name="Google Shape;82;p15"/>
          <p:cNvCxnSpPr>
            <a:stCxn id="81" idx="3"/>
            <a:endCxn id="80" idx="1"/>
          </p:cNvCxnSpPr>
          <p:nvPr/>
        </p:nvCxnSpPr>
        <p:spPr>
          <a:xfrm>
            <a:off x="2287800" y="1276125"/>
            <a:ext cx="131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3" name="Google Shape;83;p15"/>
          <p:cNvCxnSpPr>
            <a:endCxn id="79" idx="1"/>
          </p:cNvCxnSpPr>
          <p:nvPr/>
        </p:nvCxnSpPr>
        <p:spPr>
          <a:xfrm>
            <a:off x="5278950" y="1276125"/>
            <a:ext cx="131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4" name="Google Shape;84;p15"/>
          <p:cNvCxnSpPr>
            <a:stCxn id="79" idx="3"/>
            <a:endCxn id="78" idx="0"/>
          </p:cNvCxnSpPr>
          <p:nvPr/>
        </p:nvCxnSpPr>
        <p:spPr>
          <a:xfrm flipH="1">
            <a:off x="8129550" y="1276125"/>
            <a:ext cx="140400" cy="951900"/>
          </a:xfrm>
          <a:prstGeom prst="bentConnector4">
            <a:avLst>
              <a:gd fmla="val -169605" name="adj1"/>
              <a:gd fmla="val 78732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15"/>
          <p:cNvCxnSpPr>
            <a:stCxn id="78" idx="1"/>
            <a:endCxn id="77" idx="3"/>
          </p:cNvCxnSpPr>
          <p:nvPr/>
        </p:nvCxnSpPr>
        <p:spPr>
          <a:xfrm rot="10800000">
            <a:off x="6590150" y="2775025"/>
            <a:ext cx="69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6" name="Google Shape;86;p15"/>
          <p:cNvCxnSpPr>
            <a:stCxn id="77" idx="1"/>
            <a:endCxn id="74" idx="3"/>
          </p:cNvCxnSpPr>
          <p:nvPr/>
        </p:nvCxnSpPr>
        <p:spPr>
          <a:xfrm rot="10800000">
            <a:off x="4135050" y="2775025"/>
            <a:ext cx="7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7" name="Google Shape;87;p15"/>
          <p:cNvCxnSpPr>
            <a:stCxn id="74" idx="1"/>
            <a:endCxn id="75" idx="3"/>
          </p:cNvCxnSpPr>
          <p:nvPr/>
        </p:nvCxnSpPr>
        <p:spPr>
          <a:xfrm rot="10800000">
            <a:off x="1679775" y="2775025"/>
            <a:ext cx="7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8" name="Google Shape;88;p15"/>
          <p:cNvCxnSpPr>
            <a:stCxn id="75" idx="2"/>
            <a:endCxn id="76" idx="1"/>
          </p:cNvCxnSpPr>
          <p:nvPr/>
        </p:nvCxnSpPr>
        <p:spPr>
          <a:xfrm flipH="1" rot="-5400000">
            <a:off x="1552050" y="2609725"/>
            <a:ext cx="876300" cy="23007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/>
          <p:nvPr/>
        </p:nvSpPr>
        <p:spPr>
          <a:xfrm>
            <a:off x="-50" y="4909125"/>
            <a:ext cx="9144000" cy="234600"/>
          </a:xfrm>
          <a:prstGeom prst="rect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 txBox="1"/>
          <p:nvPr/>
        </p:nvSpPr>
        <p:spPr>
          <a:xfrm>
            <a:off x="2078400" y="-651100"/>
            <a:ext cx="5734500" cy="207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u="sng">
                <a:solidFill>
                  <a:srgbClr val="4C0079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IMPLEMENTATION DETAILS</a:t>
            </a:r>
            <a:endParaRPr sz="3000" u="sng">
              <a:solidFill>
                <a:srgbClr val="4C0079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0" y="638075"/>
            <a:ext cx="9144000" cy="42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GB" sz="1800">
                <a:solidFill>
                  <a:schemeClr val="dk1"/>
                </a:solidFill>
              </a:rPr>
              <a:t>Image Segmentation :-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Model :- Mask R-CNN, a Pre-trained Model trained on COCO Datasets.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Tech-Stack :-PyTorch, Torchvision, Numpy,COCO Datasets, PIL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GB" sz="1800">
                <a:solidFill>
                  <a:schemeClr val="dk1"/>
                </a:solidFill>
              </a:rPr>
              <a:t>Object-Extraction:-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Tech-Stack :- OpenCV, PIL, Numpy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GB" sz="1800">
                <a:solidFill>
                  <a:schemeClr val="dk1"/>
                </a:solidFill>
              </a:rPr>
              <a:t>Object-Detection:-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Tech-Stack :- PyTorch, Torchvision, PIL, Numpy, COCO Datasets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Why this Tech-Stack?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Because this Stack combines PyTorch for powerful Deep Learning models like Mask R-CNN and faster openCV and PIL for efficient image Manipulation and Numpy for numerical operation. It’s Scaleable, well supported, and widely used in production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/>
          <p:nvPr/>
        </p:nvSpPr>
        <p:spPr>
          <a:xfrm>
            <a:off x="-50" y="4909125"/>
            <a:ext cx="9144000" cy="234600"/>
          </a:xfrm>
          <a:prstGeom prst="rect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7"/>
          <p:cNvSpPr txBox="1"/>
          <p:nvPr/>
        </p:nvSpPr>
        <p:spPr>
          <a:xfrm>
            <a:off x="2058850" y="-742225"/>
            <a:ext cx="5026200" cy="19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u="sng">
                <a:solidFill>
                  <a:srgbClr val="4C0079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REAL LIFE IMPLEMENTATION</a:t>
            </a:r>
            <a:endParaRPr sz="2500" u="sng">
              <a:solidFill>
                <a:srgbClr val="4C0079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pic>
        <p:nvPicPr>
          <p:cNvPr id="102" name="Google Shape;102;p17"/>
          <p:cNvPicPr preferRelativeResize="0"/>
          <p:nvPr/>
        </p:nvPicPr>
        <p:blipFill rotWithShape="1">
          <a:blip r:embed="rId3">
            <a:alphaModFix/>
          </a:blip>
          <a:srcRect b="0" l="29626" r="27652" t="21154"/>
          <a:stretch/>
        </p:blipFill>
        <p:spPr>
          <a:xfrm>
            <a:off x="5169550" y="520950"/>
            <a:ext cx="3906451" cy="402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7"/>
          <p:cNvSpPr txBox="1"/>
          <p:nvPr/>
        </p:nvSpPr>
        <p:spPr>
          <a:xfrm>
            <a:off x="0" y="520950"/>
            <a:ext cx="5169600" cy="44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Healthcare: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Segmenting and detecting tumors or anomalies in X-rays, MRIs, and CT scans can assist radiologists in early diagnosis and treatment planning.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Retail: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Automated object detection in warehouses or retail environments can optimize inventory management, product placement, and real-time analytics.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 Autonomous Vehicles: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Identifying pedestrians, other vehicles, and road signs ensures safety by enabling real-time decision-making in autonomous driving systems.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Security: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Detecting and recognizing objects or unusual activities in security footage helps enhance monitoring and threat detection.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